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6" r:id="rId7"/>
    <p:sldId id="261" r:id="rId8"/>
    <p:sldId id="263" r:id="rId9"/>
    <p:sldId id="267" r:id="rId10"/>
    <p:sldId id="268" r:id="rId11"/>
    <p:sldId id="269" r:id="rId12"/>
  </p:sldIdLst>
  <p:sldSz cx="12192000" cy="6858000"/>
  <p:notesSz cx="6888163" cy="10018713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61">
          <p15:clr>
            <a:srgbClr val="A4A3A4"/>
          </p15:clr>
        </p15:guide>
        <p15:guide id="2" orient="horz" pos="640">
          <p15:clr>
            <a:srgbClr val="A4A3A4"/>
          </p15:clr>
        </p15:guide>
        <p15:guide id="3" orient="horz" pos="28">
          <p15:clr>
            <a:srgbClr val="A4A3A4"/>
          </p15:clr>
        </p15:guide>
        <p15:guide id="4" orient="horz" pos="4315">
          <p15:clr>
            <a:srgbClr val="A4A3A4"/>
          </p15:clr>
        </p15:guide>
        <p15:guide id="5" pos="4679">
          <p15:clr>
            <a:srgbClr val="A4A3A4"/>
          </p15:clr>
        </p15:guide>
        <p15:guide id="6" pos="7680">
          <p15:clr>
            <a:srgbClr val="A4A3A4"/>
          </p15:clr>
        </p15:guide>
        <p15:guide id="7" pos="529">
          <p15:clr>
            <a:srgbClr val="A4A3A4"/>
          </p15:clr>
        </p15:guide>
        <p15:guide id="8" orient="horz" pos="436">
          <p15:clr>
            <a:srgbClr val="A4A3A4"/>
          </p15:clr>
        </p15:guide>
        <p15:guide id="9" orient="horz" pos="2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96"/>
      </p:cViewPr>
      <p:guideLst>
        <p:guide pos="461"/>
        <p:guide orient="horz" pos="640"/>
        <p:guide orient="horz" pos="28"/>
        <p:guide orient="horz" pos="4315"/>
        <p:guide pos="4679"/>
        <p:guide pos="7680"/>
        <p:guide pos="529"/>
        <p:guide orient="horz" pos="436"/>
        <p:guide orient="horz" pos="2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2676"/>
          </a:xfrm>
          <a:prstGeom prst="rect">
            <a:avLst/>
          </a:prstGeom>
        </p:spPr>
        <p:txBody>
          <a:bodyPr vert="horz" lIns="92430" tIns="46215" rIns="92430" bIns="462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0" cy="502676"/>
          </a:xfrm>
          <a:prstGeom prst="rect">
            <a:avLst/>
          </a:prstGeom>
        </p:spPr>
        <p:txBody>
          <a:bodyPr vert="horz" lIns="92430" tIns="46215" rIns="92430" bIns="46215" rtlCol="0"/>
          <a:lstStyle>
            <a:lvl1pPr algn="r">
              <a:defRPr sz="1200"/>
            </a:lvl1pPr>
          </a:lstStyle>
          <a:p>
            <a:fld id="{80E32312-5B89-DD42-848A-68BF6D57334A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0950"/>
            <a:ext cx="6015037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0" tIns="46215" rIns="92430" bIns="462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8"/>
            <a:ext cx="5510530" cy="3944867"/>
          </a:xfrm>
          <a:prstGeom prst="rect">
            <a:avLst/>
          </a:prstGeom>
        </p:spPr>
        <p:txBody>
          <a:bodyPr vert="horz" lIns="92430" tIns="46215" rIns="92430" bIns="462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042"/>
            <a:ext cx="2984870" cy="502675"/>
          </a:xfrm>
          <a:prstGeom prst="rect">
            <a:avLst/>
          </a:prstGeom>
        </p:spPr>
        <p:txBody>
          <a:bodyPr vert="horz" lIns="92430" tIns="46215" rIns="92430" bIns="462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6042"/>
            <a:ext cx="2984870" cy="502675"/>
          </a:xfrm>
          <a:prstGeom prst="rect">
            <a:avLst/>
          </a:prstGeom>
        </p:spPr>
        <p:txBody>
          <a:bodyPr vert="horz" lIns="92430" tIns="46215" rIns="92430" bIns="46215" rtlCol="0" anchor="b"/>
          <a:lstStyle>
            <a:lvl1pPr algn="r">
              <a:defRPr sz="1200"/>
            </a:lvl1pPr>
          </a:lstStyle>
          <a:p>
            <a:fld id="{F7360957-C22F-F241-9A22-19355D3B0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0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60957-C22F-F241-9A22-19355D3B07E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41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DF9D4-A9C2-42B1-8997-243DBD8F7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23B489-3CA6-4283-B0E9-AD9C77348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EA927-0FC3-449E-A879-A92264F4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8DC178-09E4-44BC-B3A0-D0E7BEBA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FED26-9902-444E-8C3C-E5355911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899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A76DF-134E-4D27-8092-47DCA500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C954C8-277E-4641-A94B-032566C9A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C32BB-BFAA-4B5E-AA79-C6DE8BBE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433EC4-F91B-4D2E-BCFC-40FF915C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ECF2B5-F483-4C1F-8A6A-E95CBE2F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3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6B2515-CBAD-4B8B-A662-7B9B6BA3D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BCA798-851A-4CDE-B5F8-9745CC9B1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B679AB-6BEC-4836-B738-4E91B192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FADDEC-111E-48AA-88E8-9C970133A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7BF97-0CED-4FCC-A52E-1B56978E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96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237133" y="6432553"/>
            <a:ext cx="27432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47508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1496C-27D2-4258-B7BA-92236C07B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D7E84-8D6F-406C-B16A-136A15C4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6B3AB-59E3-4ADD-8B08-8C234D9A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D1B12-A788-4340-9B4D-77F1369C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5938F5-9E95-4E7A-B01A-E990BA5C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28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7535A-7F81-47BF-BD0D-B6923EC5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72345B-549B-4CFB-9B6F-6316C542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2579B-9DF7-4CB8-B0F0-135282F4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5875B1-5CEF-4CE0-9B47-122F569B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6680E2-CB7F-4FE3-8016-A34C09A1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8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A32E5-70E5-44F1-855A-4D2E22E6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1DEDE-8775-416E-B998-A82D64006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E6600-2D6E-48DF-AE58-A98B8D15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49105F-175C-42A2-9204-DBDE5A1F8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91BE38-CEC1-49B4-AB22-CD11E68E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76CFA3-66DB-4CC1-BC67-E9443D2B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1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4D97F-D666-49EB-96C4-99E51381E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1D2E91-7CEF-44F8-AB1B-05F4DDBEC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693A0F-38CE-4846-9EAD-99AD23B4B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FA5F8F-7B41-47AE-835C-8F9C5681A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663C9-C7E0-4035-84A9-59CDC0548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078884-4043-411D-B9EA-31E0F8A4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F1C94A-42A3-42A4-9E50-439D0F19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8B3FBD-10FE-4624-958F-9D8156CA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37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E9A82-0A8B-48A7-A851-D83724A49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3B482E-2813-4E5E-9584-91899EE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E8E19-0CC4-4248-BB48-9F886A3F7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4D176-427A-4F1D-867A-C1C7E36C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3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AE5B7-A367-41DD-9C19-0BEF913C2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80BFB2-B119-43ED-94D0-3565FB0F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E7C7D3-34E6-43F9-A399-AB47F89A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8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F04B4-F6C4-4DFC-9DD4-CD427B7A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CB8021-9CC5-4E27-A5AB-0B0A26E45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0D067D-F584-4700-84ED-D628946C3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A3C0B-535F-4046-8C64-14D65918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1A503-17CF-42C3-BC78-A8B165BA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4B817B-6715-4EC5-A43E-30A200F0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8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9BCDD-D282-4DE5-A7D5-B4148DA0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50FFD9-1227-41A7-A547-7D23AC8F6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D0414F-080C-44C9-90E3-CD335286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2343FB-7BAA-4B35-A659-8B6B7C9A5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31E011-9656-418A-A5F0-FAF7FDA3B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16715-BB8B-4678-B04F-901BE507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7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1703B-C72A-4ABA-B284-E2022050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975B4-4C21-420F-8278-0E9E610BB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C42BD-8FE7-4C71-874B-1CD4E244C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9CC40-B68F-4CA2-9655-E8650D8F5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96B18-3124-48A4-A75B-4007A156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133" y="6441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E6C7-3DB5-4CEA-BE86-0152E48A7CD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0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82B47F-9743-03A3-2452-3AAE3FBE0A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449" t="26567" r="16281" b="20772"/>
          <a:stretch/>
        </p:blipFill>
        <p:spPr>
          <a:xfrm>
            <a:off x="3461096" y="30470"/>
            <a:ext cx="8589390" cy="686776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37361" y="30470"/>
            <a:ext cx="7354639" cy="6885801"/>
          </a:xfrm>
          <a:prstGeom prst="rect">
            <a:avLst/>
          </a:prstGeom>
          <a:solidFill>
            <a:srgbClr val="5479A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07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0" y="-140613"/>
            <a:ext cx="6356104" cy="6998613"/>
          </a:xfrm>
          <a:custGeom>
            <a:avLst/>
            <a:gdLst>
              <a:gd name="connsiteX0" fmla="*/ 152400 w 7772400"/>
              <a:gd name="connsiteY0" fmla="*/ 0 h 6995160"/>
              <a:gd name="connsiteX1" fmla="*/ 6248400 w 7772400"/>
              <a:gd name="connsiteY1" fmla="*/ 30480 h 6995160"/>
              <a:gd name="connsiteX2" fmla="*/ 7772400 w 7772400"/>
              <a:gd name="connsiteY2" fmla="*/ 3535680 h 6995160"/>
              <a:gd name="connsiteX3" fmla="*/ 6294120 w 7772400"/>
              <a:gd name="connsiteY3" fmla="*/ 6949440 h 6995160"/>
              <a:gd name="connsiteX4" fmla="*/ 0 w 7772400"/>
              <a:gd name="connsiteY4" fmla="*/ 6995160 h 6995160"/>
              <a:gd name="connsiteX5" fmla="*/ 152400 w 7772400"/>
              <a:gd name="connsiteY5" fmla="*/ 0 h 69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0" h="6995160">
                <a:moveTo>
                  <a:pt x="152400" y="0"/>
                </a:moveTo>
                <a:lnTo>
                  <a:pt x="6248400" y="30480"/>
                </a:lnTo>
                <a:lnTo>
                  <a:pt x="7772400" y="3535680"/>
                </a:lnTo>
                <a:lnTo>
                  <a:pt x="6294120" y="6949440"/>
                </a:lnTo>
                <a:lnTo>
                  <a:pt x="0" y="6995160"/>
                </a:lnTo>
                <a:lnTo>
                  <a:pt x="152400" y="0"/>
                </a:lnTo>
                <a:close/>
              </a:path>
            </a:pathLst>
          </a:custGeom>
          <a:solidFill>
            <a:srgbClr val="547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07E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Развитие  сегмента  зубных паст"/>
          <p:cNvSpPr txBox="1"/>
          <p:nvPr/>
        </p:nvSpPr>
        <p:spPr>
          <a:xfrm>
            <a:off x="384121" y="847468"/>
            <a:ext cx="5867390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000" b="1" dirty="0" smtClean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«</a:t>
            </a:r>
            <a:r>
              <a:rPr lang="ru-RU" sz="3600" b="1" dirty="0" smtClean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Не рядом, а вместе!»</a:t>
            </a:r>
            <a:endParaRPr lang="ru-RU" sz="4400" b="1" dirty="0">
              <a:solidFill>
                <a:prstClr val="white"/>
              </a:solidFill>
              <a:latin typeface="Phenomena Bold" pitchFamily="2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Шеврон 1"/>
          <p:cNvSpPr/>
          <p:nvPr/>
        </p:nvSpPr>
        <p:spPr>
          <a:xfrm>
            <a:off x="5730857" y="-122910"/>
            <a:ext cx="1654623" cy="6998612"/>
          </a:xfrm>
          <a:custGeom>
            <a:avLst/>
            <a:gdLst>
              <a:gd name="connsiteX0" fmla="*/ 0 w 1750317"/>
              <a:gd name="connsiteY0" fmla="*/ 0 h 7051774"/>
              <a:gd name="connsiteX1" fmla="*/ 875159 w 1750317"/>
              <a:gd name="connsiteY1" fmla="*/ 0 h 7051774"/>
              <a:gd name="connsiteX2" fmla="*/ 1750317 w 1750317"/>
              <a:gd name="connsiteY2" fmla="*/ 3525887 h 7051774"/>
              <a:gd name="connsiteX3" fmla="*/ 875159 w 1750317"/>
              <a:gd name="connsiteY3" fmla="*/ 7051774 h 7051774"/>
              <a:gd name="connsiteX4" fmla="*/ 0 w 1750317"/>
              <a:gd name="connsiteY4" fmla="*/ 7051774 h 7051774"/>
              <a:gd name="connsiteX5" fmla="*/ 875159 w 1750317"/>
              <a:gd name="connsiteY5" fmla="*/ 3525887 h 7051774"/>
              <a:gd name="connsiteX6" fmla="*/ 0 w 1750317"/>
              <a:gd name="connsiteY6" fmla="*/ 0 h 7051774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875159 w 1750317"/>
              <a:gd name="connsiteY5" fmla="*/ 3536520 h 7062407"/>
              <a:gd name="connsiteX6" fmla="*/ 223283 w 1750317"/>
              <a:gd name="connsiteY6" fmla="*/ 0 h 7062407"/>
              <a:gd name="connsiteX0" fmla="*/ 22328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223283 w 1750317"/>
              <a:gd name="connsiteY6" fmla="*/ 0 h 7062407"/>
              <a:gd name="connsiteX0" fmla="*/ 552893 w 1750317"/>
              <a:gd name="connsiteY0" fmla="*/ 0 h 7062407"/>
              <a:gd name="connsiteX1" fmla="*/ 875159 w 1750317"/>
              <a:gd name="connsiteY1" fmla="*/ 10633 h 7062407"/>
              <a:gd name="connsiteX2" fmla="*/ 1750317 w 1750317"/>
              <a:gd name="connsiteY2" fmla="*/ 3536520 h 7062407"/>
              <a:gd name="connsiteX3" fmla="*/ 875159 w 1750317"/>
              <a:gd name="connsiteY3" fmla="*/ 7062407 h 7062407"/>
              <a:gd name="connsiteX4" fmla="*/ 0 w 1750317"/>
              <a:gd name="connsiteY4" fmla="*/ 7062407 h 7062407"/>
              <a:gd name="connsiteX5" fmla="*/ 1491848 w 1750317"/>
              <a:gd name="connsiteY5" fmla="*/ 3525888 h 7062407"/>
              <a:gd name="connsiteX6" fmla="*/ 552893 w 1750317"/>
              <a:gd name="connsiteY6" fmla="*/ 0 h 7062407"/>
              <a:gd name="connsiteX0" fmla="*/ 0 w 1197424"/>
              <a:gd name="connsiteY0" fmla="*/ 0 h 7094304"/>
              <a:gd name="connsiteX1" fmla="*/ 322266 w 1197424"/>
              <a:gd name="connsiteY1" fmla="*/ 10633 h 7094304"/>
              <a:gd name="connsiteX2" fmla="*/ 1197424 w 1197424"/>
              <a:gd name="connsiteY2" fmla="*/ 3536520 h 7094304"/>
              <a:gd name="connsiteX3" fmla="*/ 322266 w 1197424"/>
              <a:gd name="connsiteY3" fmla="*/ 7062407 h 7094304"/>
              <a:gd name="connsiteX4" fmla="*/ 42530 w 1197424"/>
              <a:gd name="connsiteY4" fmla="*/ 7094304 h 7094304"/>
              <a:gd name="connsiteX5" fmla="*/ 938955 w 1197424"/>
              <a:gd name="connsiteY5" fmla="*/ 3525888 h 7094304"/>
              <a:gd name="connsiteX6" fmla="*/ 0 w 1197424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938955 w 1250586"/>
              <a:gd name="connsiteY5" fmla="*/ 3525888 h 7094304"/>
              <a:gd name="connsiteX6" fmla="*/ 0 w 1250586"/>
              <a:gd name="connsiteY6" fmla="*/ 0 h 7094304"/>
              <a:gd name="connsiteX0" fmla="*/ 0 w 1250586"/>
              <a:gd name="connsiteY0" fmla="*/ 0 h 7094304"/>
              <a:gd name="connsiteX1" fmla="*/ 322266 w 1250586"/>
              <a:gd name="connsiteY1" fmla="*/ 10633 h 7094304"/>
              <a:gd name="connsiteX2" fmla="*/ 1250586 w 1250586"/>
              <a:gd name="connsiteY2" fmla="*/ 3472725 h 7094304"/>
              <a:gd name="connsiteX3" fmla="*/ 322266 w 1250586"/>
              <a:gd name="connsiteY3" fmla="*/ 7062407 h 7094304"/>
              <a:gd name="connsiteX4" fmla="*/ 42530 w 1250586"/>
              <a:gd name="connsiteY4" fmla="*/ 7094304 h 7094304"/>
              <a:gd name="connsiteX5" fmla="*/ 1013383 w 1250586"/>
              <a:gd name="connsiteY5" fmla="*/ 3451460 h 7094304"/>
              <a:gd name="connsiteX6" fmla="*/ 0 w 1250586"/>
              <a:gd name="connsiteY6" fmla="*/ 0 h 7094304"/>
              <a:gd name="connsiteX0" fmla="*/ 287079 w 1537665"/>
              <a:gd name="connsiteY0" fmla="*/ 0 h 7062407"/>
              <a:gd name="connsiteX1" fmla="*/ 609345 w 1537665"/>
              <a:gd name="connsiteY1" fmla="*/ 10633 h 7062407"/>
              <a:gd name="connsiteX2" fmla="*/ 1537665 w 1537665"/>
              <a:gd name="connsiteY2" fmla="*/ 3472725 h 7062407"/>
              <a:gd name="connsiteX3" fmla="*/ 609345 w 1537665"/>
              <a:gd name="connsiteY3" fmla="*/ 7062407 h 7062407"/>
              <a:gd name="connsiteX4" fmla="*/ 0 w 1537665"/>
              <a:gd name="connsiteY4" fmla="*/ 7019877 h 7062407"/>
              <a:gd name="connsiteX5" fmla="*/ 1300462 w 1537665"/>
              <a:gd name="connsiteY5" fmla="*/ 3451460 h 7062407"/>
              <a:gd name="connsiteX6" fmla="*/ 287079 w 1537665"/>
              <a:gd name="connsiteY6" fmla="*/ 0 h 706240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7009244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90369 w 1537665"/>
              <a:gd name="connsiteY3" fmla="*/ 697734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287079 w 1537665"/>
              <a:gd name="connsiteY0" fmla="*/ 0 h 7019877"/>
              <a:gd name="connsiteX1" fmla="*/ 609345 w 1537665"/>
              <a:gd name="connsiteY1" fmla="*/ 10633 h 7019877"/>
              <a:gd name="connsiteX2" fmla="*/ 1537665 w 1537665"/>
              <a:gd name="connsiteY2" fmla="*/ 3472725 h 7019877"/>
              <a:gd name="connsiteX3" fmla="*/ 279736 w 1537665"/>
              <a:gd name="connsiteY3" fmla="*/ 7019876 h 7019877"/>
              <a:gd name="connsiteX4" fmla="*/ 0 w 1537665"/>
              <a:gd name="connsiteY4" fmla="*/ 7019877 h 7019877"/>
              <a:gd name="connsiteX5" fmla="*/ 1300462 w 1537665"/>
              <a:gd name="connsiteY5" fmla="*/ 3451460 h 7019877"/>
              <a:gd name="connsiteX6" fmla="*/ 287079 w 1537665"/>
              <a:gd name="connsiteY6" fmla="*/ 0 h 7019877"/>
              <a:gd name="connsiteX0" fmla="*/ 0 w 1580195"/>
              <a:gd name="connsiteY0" fmla="*/ 0 h 7019877"/>
              <a:gd name="connsiteX1" fmla="*/ 651875 w 1580195"/>
              <a:gd name="connsiteY1" fmla="*/ 10633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0 w 1580195"/>
              <a:gd name="connsiteY0" fmla="*/ 0 h 7019877"/>
              <a:gd name="connsiteX1" fmla="*/ 279736 w 1580195"/>
              <a:gd name="connsiteY1" fmla="*/ 1 h 7019877"/>
              <a:gd name="connsiteX2" fmla="*/ 1580195 w 1580195"/>
              <a:gd name="connsiteY2" fmla="*/ 3472725 h 7019877"/>
              <a:gd name="connsiteX3" fmla="*/ 322266 w 1580195"/>
              <a:gd name="connsiteY3" fmla="*/ 7019876 h 7019877"/>
              <a:gd name="connsiteX4" fmla="*/ 42530 w 1580195"/>
              <a:gd name="connsiteY4" fmla="*/ 7019877 h 7019877"/>
              <a:gd name="connsiteX5" fmla="*/ 1342992 w 1580195"/>
              <a:gd name="connsiteY5" fmla="*/ 3451460 h 7019877"/>
              <a:gd name="connsiteX6" fmla="*/ 0 w 1580195"/>
              <a:gd name="connsiteY6" fmla="*/ 0 h 7019877"/>
              <a:gd name="connsiteX0" fmla="*/ 74428 w 1654623"/>
              <a:gd name="connsiteY0" fmla="*/ 0 h 7019876"/>
              <a:gd name="connsiteX1" fmla="*/ 354164 w 1654623"/>
              <a:gd name="connsiteY1" fmla="*/ 1 h 7019876"/>
              <a:gd name="connsiteX2" fmla="*/ 1654623 w 1654623"/>
              <a:gd name="connsiteY2" fmla="*/ 3472725 h 7019876"/>
              <a:gd name="connsiteX3" fmla="*/ 396694 w 1654623"/>
              <a:gd name="connsiteY3" fmla="*/ 7019876 h 7019876"/>
              <a:gd name="connsiteX4" fmla="*/ 0 w 1654623"/>
              <a:gd name="connsiteY4" fmla="*/ 7009245 h 7019876"/>
              <a:gd name="connsiteX5" fmla="*/ 1417420 w 1654623"/>
              <a:gd name="connsiteY5" fmla="*/ 3451460 h 7019876"/>
              <a:gd name="connsiteX6" fmla="*/ 74428 w 1654623"/>
              <a:gd name="connsiteY6" fmla="*/ 0 h 7019876"/>
              <a:gd name="connsiteX0" fmla="*/ 74428 w 1654623"/>
              <a:gd name="connsiteY0" fmla="*/ 0 h 7009245"/>
              <a:gd name="connsiteX1" fmla="*/ 354164 w 1654623"/>
              <a:gd name="connsiteY1" fmla="*/ 1 h 7009245"/>
              <a:gd name="connsiteX2" fmla="*/ 1654623 w 1654623"/>
              <a:gd name="connsiteY2" fmla="*/ 3472725 h 7009245"/>
              <a:gd name="connsiteX3" fmla="*/ 258470 w 1654623"/>
              <a:gd name="connsiteY3" fmla="*/ 6998611 h 7009245"/>
              <a:gd name="connsiteX4" fmla="*/ 0 w 1654623"/>
              <a:gd name="connsiteY4" fmla="*/ 7009245 h 7009245"/>
              <a:gd name="connsiteX5" fmla="*/ 1417420 w 1654623"/>
              <a:gd name="connsiteY5" fmla="*/ 3451460 h 7009245"/>
              <a:gd name="connsiteX6" fmla="*/ 74428 w 1654623"/>
              <a:gd name="connsiteY6" fmla="*/ 0 h 7009245"/>
              <a:gd name="connsiteX0" fmla="*/ 10633 w 1654623"/>
              <a:gd name="connsiteY0" fmla="*/ 10632 h 7009244"/>
              <a:gd name="connsiteX1" fmla="*/ 354164 w 1654623"/>
              <a:gd name="connsiteY1" fmla="*/ 0 h 7009244"/>
              <a:gd name="connsiteX2" fmla="*/ 1654623 w 1654623"/>
              <a:gd name="connsiteY2" fmla="*/ 3472724 h 7009244"/>
              <a:gd name="connsiteX3" fmla="*/ 258470 w 1654623"/>
              <a:gd name="connsiteY3" fmla="*/ 6998610 h 7009244"/>
              <a:gd name="connsiteX4" fmla="*/ 0 w 1654623"/>
              <a:gd name="connsiteY4" fmla="*/ 7009244 h 7009244"/>
              <a:gd name="connsiteX5" fmla="*/ 1417420 w 1654623"/>
              <a:gd name="connsiteY5" fmla="*/ 3451459 h 7009244"/>
              <a:gd name="connsiteX6" fmla="*/ 10633 w 1654623"/>
              <a:gd name="connsiteY6" fmla="*/ 10632 h 7009244"/>
              <a:gd name="connsiteX0" fmla="*/ 10633 w 1654623"/>
              <a:gd name="connsiteY0" fmla="*/ 0 h 6998612"/>
              <a:gd name="connsiteX1" fmla="*/ 269104 w 1654623"/>
              <a:gd name="connsiteY1" fmla="*/ 1 h 6998612"/>
              <a:gd name="connsiteX2" fmla="*/ 1654623 w 1654623"/>
              <a:gd name="connsiteY2" fmla="*/ 3462092 h 6998612"/>
              <a:gd name="connsiteX3" fmla="*/ 258470 w 1654623"/>
              <a:gd name="connsiteY3" fmla="*/ 6987978 h 6998612"/>
              <a:gd name="connsiteX4" fmla="*/ 0 w 1654623"/>
              <a:gd name="connsiteY4" fmla="*/ 6998612 h 6998612"/>
              <a:gd name="connsiteX5" fmla="*/ 1417420 w 1654623"/>
              <a:gd name="connsiteY5" fmla="*/ 3440827 h 6998612"/>
              <a:gd name="connsiteX6" fmla="*/ 10633 w 1654623"/>
              <a:gd name="connsiteY6" fmla="*/ 0 h 699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4623" h="6998612">
                <a:moveTo>
                  <a:pt x="10633" y="0"/>
                </a:moveTo>
                <a:lnTo>
                  <a:pt x="269104" y="1"/>
                </a:lnTo>
                <a:lnTo>
                  <a:pt x="1654623" y="3462092"/>
                </a:lnTo>
                <a:lnTo>
                  <a:pt x="258470" y="6987978"/>
                </a:lnTo>
                <a:lnTo>
                  <a:pt x="0" y="6998612"/>
                </a:lnTo>
                <a:lnTo>
                  <a:pt x="1417420" y="3440827"/>
                </a:lnTo>
                <a:lnTo>
                  <a:pt x="10633" y="0"/>
                </a:lnTo>
                <a:close/>
              </a:path>
            </a:pathLst>
          </a:custGeom>
          <a:solidFill>
            <a:srgbClr val="EE742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звитие  сегмента  зубных паст">
            <a:extLst>
              <a:ext uri="{FF2B5EF4-FFF2-40B4-BE49-F238E27FC236}">
                <a16:creationId xmlns:a16="http://schemas.microsoft.com/office/drawing/2014/main" id="{88245DF2-F9AD-05C4-FBFD-0839A71CAAE5}"/>
              </a:ext>
            </a:extLst>
          </p:cNvPr>
          <p:cNvSpPr txBox="1"/>
          <p:nvPr/>
        </p:nvSpPr>
        <p:spPr>
          <a:xfrm>
            <a:off x="384120" y="2234279"/>
            <a:ext cx="8060084" cy="3498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800" b="1" u="sng" dirty="0" smtClean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Наставник:  </a:t>
            </a:r>
            <a:r>
              <a:rPr lang="ru-RU" sz="2800" b="1" dirty="0" smtClean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Колесникова Ольга Владимировна</a:t>
            </a:r>
          </a:p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800" b="1" dirty="0" smtClean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Должность: учитель начальных классов</a:t>
            </a:r>
          </a:p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800" b="1" dirty="0" smtClean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МБОУ </a:t>
            </a:r>
            <a:r>
              <a:rPr lang="ru-RU" sz="2800" b="1" dirty="0" smtClean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«СОШ №1» </a:t>
            </a:r>
            <a:r>
              <a:rPr lang="ru-RU" sz="2800" b="1" dirty="0" smtClean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ПГО, 89024862451.</a:t>
            </a:r>
            <a:endParaRPr lang="ru-RU" sz="2800" b="1" dirty="0">
              <a:solidFill>
                <a:prstClr val="white"/>
              </a:solidFill>
              <a:latin typeface="Phenomena Bold" pitchFamily="2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800" b="1" dirty="0" smtClean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Наставляемый: Тисова Елена Юрьевна, учитель начальных классов</a:t>
            </a:r>
          </a:p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800" b="1" dirty="0" smtClean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(форма наставничества «учитель-учитель</a:t>
            </a:r>
            <a:r>
              <a:rPr lang="ru-RU" sz="2800" b="1" dirty="0" smtClean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»)</a:t>
            </a:r>
          </a:p>
          <a:p>
            <a:pPr lvl="0">
              <a:defRPr sz="11600">
                <a:solidFill>
                  <a:srgbClr val="5B9BD5">
                    <a:lumOff val="16847"/>
                  </a:srgb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2800" b="1" dirty="0" smtClean="0">
                <a:solidFill>
                  <a:prstClr val="white"/>
                </a:solidFill>
                <a:latin typeface="Phenomena Bold" pitchFamily="2" charset="0"/>
                <a:ea typeface="Helvetica Neue"/>
                <a:cs typeface="Arial" panose="020B0604020202020204" pitchFamily="34" charset="0"/>
                <a:sym typeface="Helvetica Neue"/>
              </a:rPr>
              <a:t>2023-2024г. </a:t>
            </a:r>
            <a:endParaRPr lang="ru-RU" sz="2800" b="1" dirty="0">
              <a:solidFill>
                <a:prstClr val="white"/>
              </a:solidFill>
              <a:latin typeface="Phenomena Bold" pitchFamily="2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610366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6" y="365125"/>
            <a:ext cx="5803644" cy="435133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44" y="306475"/>
            <a:ext cx="4542892" cy="631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9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5" y="286074"/>
            <a:ext cx="5475970" cy="375408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62" y="1290378"/>
            <a:ext cx="6827509" cy="48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952129">
            <a:off x="-48503" y="-692039"/>
            <a:ext cx="12199165" cy="3084419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778439" y="140824"/>
            <a:ext cx="11283690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Рекламное описание практики /краткая аннотация.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69431" y="6316602"/>
            <a:ext cx="2743200" cy="365125"/>
          </a:xfrm>
        </p:spPr>
        <p:txBody>
          <a:bodyPr/>
          <a:lstStyle/>
          <a:p>
            <a:r>
              <a:rPr lang="ru-RU" dirty="0">
                <a:latin typeface="Phenomena" panose="020B0604020202020204" charset="-52"/>
              </a:rPr>
              <a:t>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30055"/>
              </p:ext>
            </p:extLst>
          </p:nvPr>
        </p:nvGraphicFramePr>
        <p:xfrm>
          <a:off x="320702" y="982112"/>
          <a:ext cx="11471882" cy="3247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1882">
                  <a:extLst>
                    <a:ext uri="{9D8B030D-6E8A-4147-A177-3AD203B41FA5}">
                      <a16:colId xmlns:a16="http://schemas.microsoft.com/office/drawing/2014/main" val="3355474597"/>
                    </a:ext>
                  </a:extLst>
                </a:gridCol>
              </a:tblGrid>
              <a:tr h="55933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Суть инициативы проекта в состоит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том, чтобы помочь молодому специалисту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Успешное закрепление молодого специалиста в должности педагога, повышение его профессионального потенциала и уровня, а также создание внутри образовательной организации комфортной профессиональной среды, позволяющей реализовывать актуальные педагогические задачи на высоком уровне.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91400"/>
                  </a:ext>
                </a:extLst>
              </a:tr>
              <a:tr h="615269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269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269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Google Shape;115;p1">
            <a:extLst>
              <a:ext uri="{FF2B5EF4-FFF2-40B4-BE49-F238E27FC236}">
                <a16:creationId xmlns:a16="http://schemas.microsoft.com/office/drawing/2014/main" id="{35D4BB8D-5A78-BF44-BE06-72B93DD8D58C}"/>
              </a:ext>
            </a:extLst>
          </p:cNvPr>
          <p:cNvSpPr txBox="1"/>
          <p:nvPr/>
        </p:nvSpPr>
        <p:spPr>
          <a:xfrm>
            <a:off x="320702" y="3469969"/>
            <a:ext cx="11584640" cy="601097"/>
          </a:xfrm>
          <a:prstGeom prst="rect">
            <a:avLst/>
          </a:prstGeom>
          <a:solidFill>
            <a:srgbClr val="273163"/>
          </a:solidFill>
          <a:ln w="9525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6"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Целевая аудитория (Для кого предназначена практика?).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Google Shape;115;p1">
            <a:extLst>
              <a:ext uri="{FF2B5EF4-FFF2-40B4-BE49-F238E27FC236}">
                <a16:creationId xmlns:a16="http://schemas.microsoft.com/office/drawing/2014/main" id="{35D4BB8D-5A78-BF44-BE06-72B93DD8D58C}"/>
              </a:ext>
            </a:extLst>
          </p:cNvPr>
          <p:cNvSpPr txBox="1"/>
          <p:nvPr/>
        </p:nvSpPr>
        <p:spPr>
          <a:xfrm>
            <a:off x="320702" y="4603806"/>
            <a:ext cx="11584640" cy="930302"/>
          </a:xfrm>
          <a:prstGeom prst="rect">
            <a:avLst/>
          </a:prstGeom>
          <a:solidFill>
            <a:srgbClr val="273163"/>
          </a:solidFill>
          <a:ln w="9525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6"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Bebas Neue"/>
              </a:rPr>
              <a:t>Актуализация проблемы </a:t>
            </a:r>
          </a:p>
          <a:p>
            <a:pPr marL="0" lvl="6" algn="ctr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Bebas Neue"/>
              </a:rPr>
              <a:t>(почему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sym typeface="Bebas Neue"/>
              </a:rPr>
              <a:t>это делаем? Какую проблему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Bebas Neue"/>
              </a:rPr>
              <a:t>решаем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Bebas Neue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sym typeface="Bebas Neue"/>
              </a:rPr>
              <a:t>и какую потребность закрываем?)</a:t>
            </a:r>
            <a:endParaRPr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528267"/>
              </p:ext>
            </p:extLst>
          </p:nvPr>
        </p:nvGraphicFramePr>
        <p:xfrm>
          <a:off x="320702" y="4071066"/>
          <a:ext cx="1158464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22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учитель; 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590970"/>
              </p:ext>
            </p:extLst>
          </p:nvPr>
        </p:nvGraphicFramePr>
        <p:xfrm>
          <a:off x="320702" y="5534108"/>
          <a:ext cx="11584640" cy="4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8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336">
                <a:tc>
                  <a:txBody>
                    <a:bodyPr/>
                    <a:lstStyle/>
                    <a:p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534" y="5852694"/>
            <a:ext cx="9080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1"/>
          <p:cNvSpPr txBox="1">
            <a:spLocks/>
          </p:cNvSpPr>
          <p:nvPr/>
        </p:nvSpPr>
        <p:spPr>
          <a:xfrm>
            <a:off x="10079370" y="6469001"/>
            <a:ext cx="2098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Phenomena" panose="020B0604020202020204" charset="-52"/>
              </a:rPr>
              <a:t>2</a:t>
            </a:r>
            <a:endParaRPr lang="ru-RU" dirty="0">
              <a:solidFill>
                <a:prstClr val="black">
                  <a:tint val="75000"/>
                </a:prstClr>
              </a:solidFill>
              <a:latin typeface="Phenomena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927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952129">
            <a:off x="-523586" y="-790587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778439" y="245825"/>
            <a:ext cx="824381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Целеполагание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0551" y="6367402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Phenomena" panose="020B0604020202020204" charset="-52"/>
              </a:rPr>
              <a:t>3</a:t>
            </a:r>
            <a:endParaRPr lang="ru-RU" dirty="0">
              <a:latin typeface="Phenomena" panose="020B0604020202020204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9AA563-68A7-C303-6002-8786D379512F}"/>
              </a:ext>
            </a:extLst>
          </p:cNvPr>
          <p:cNvSpPr/>
          <p:nvPr/>
        </p:nvSpPr>
        <p:spPr>
          <a:xfrm>
            <a:off x="268197" y="2679968"/>
            <a:ext cx="1061129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Цель</a:t>
            </a:r>
            <a:r>
              <a:rPr lang="ru-RU" u="sng" dirty="0"/>
              <a:t> </a:t>
            </a:r>
            <a:r>
              <a:rPr lang="ru-RU" dirty="0"/>
              <a:t>- создание организационно-методических условий для успешной адаптации молодого специалиста в условиях современной школы. Формирование профессиональных умений и навыков у молодого педагога для успешного применения на практике.</a:t>
            </a:r>
          </a:p>
          <a:p>
            <a:endParaRPr lang="ru-RU" sz="3200" b="1" dirty="0">
              <a:solidFill>
                <a:srgbClr val="0072BC"/>
              </a:solidFill>
              <a:latin typeface="Phenomena" panose="020B060402020202020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00E6F9-5914-BDED-F84F-E83A86F7C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7" y="791615"/>
            <a:ext cx="857274" cy="85727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494B8F-FC1E-9F13-7817-9B60C145E939}"/>
              </a:ext>
            </a:extLst>
          </p:cNvPr>
          <p:cNvSpPr/>
          <p:nvPr/>
        </p:nvSpPr>
        <p:spPr>
          <a:xfrm>
            <a:off x="1125471" y="1227832"/>
            <a:ext cx="10575116" cy="159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b="1" u="sng" dirty="0" smtClean="0"/>
              <a:t>Обоснование актуальности практики  </a:t>
            </a:r>
            <a:r>
              <a:rPr lang="ru-RU" dirty="0" smtClean="0"/>
              <a:t>Высокая </a:t>
            </a:r>
            <a:r>
              <a:rPr lang="ru-RU" dirty="0"/>
              <a:t>профессиональная компетентность педагогов необходима для эффективной организации </a:t>
            </a:r>
            <a:r>
              <a:rPr lang="ru-RU" dirty="0" err="1"/>
              <a:t>воспитательно</a:t>
            </a:r>
            <a:r>
              <a:rPr lang="ru-RU" dirty="0"/>
              <a:t>-образовательного процесса. В образовательных учреждениях молодые специалисты имеют те же должностные обязанности и несут ту же ответственность, что и коллеги с многолетним стажем работы, а администрация, воспитанники и их родители ожидают от них столь же безупречного профессионализма.</a:t>
            </a:r>
          </a:p>
          <a:p>
            <a:pPr>
              <a:lnSpc>
                <a:spcPct val="80000"/>
              </a:lnSpc>
              <a:tabLst>
                <a:tab pos="113030" algn="l"/>
              </a:tabLst>
              <a:defRPr/>
            </a:pPr>
            <a:endParaRPr lang="ru-RU" sz="3200" b="1" dirty="0">
              <a:solidFill>
                <a:srgbClr val="EE742B"/>
              </a:solidFill>
              <a:latin typeface="Phenomena" panose="020B060402020202020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197" y="3659471"/>
            <a:ext cx="107232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E463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/>
              <a:t>Результат/ продукт </a:t>
            </a:r>
            <a:r>
              <a:rPr lang="ru-RU" dirty="0" smtClean="0"/>
              <a:t>-  успешная </a:t>
            </a:r>
            <a:r>
              <a:rPr lang="ru-RU" dirty="0"/>
              <a:t>адаптации начинающего педагога в учреждении;</a:t>
            </a:r>
          </a:p>
          <a:p>
            <a:r>
              <a:rPr lang="ru-RU" dirty="0"/>
              <a:t>- активизации практических, индивидуальных, самостоятельных навыков преподавания;</a:t>
            </a:r>
          </a:p>
          <a:p>
            <a:r>
              <a:rPr lang="ru-RU" dirty="0"/>
              <a:t>- повышение профессиональной компетентности молодого педагога в вопросах педагогики и психологии;</a:t>
            </a:r>
          </a:p>
          <a:p>
            <a:r>
              <a:rPr lang="ru-RU" dirty="0"/>
              <a:t>- обеспечение непрерывного совершенствования качества преподавания;</a:t>
            </a:r>
          </a:p>
          <a:p>
            <a:r>
              <a:rPr lang="ru-RU" dirty="0"/>
              <a:t>- совершенствование методов работы по развитию творческой и самостоятельной деятельности обучающихся;</a:t>
            </a:r>
          </a:p>
          <a:p>
            <a:r>
              <a:rPr lang="ru-RU" dirty="0"/>
              <a:t>- использование в работе начинающих педагогов инновационных педагогических технологий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6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778439" y="245825"/>
            <a:ext cx="824381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 smtClean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Пошаговое </a:t>
            </a: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описание практики 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0551" y="6323965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Phenomena" panose="020B0604020202020204" charset="-52"/>
              </a:rPr>
              <a:t>4</a:t>
            </a:r>
            <a:endParaRPr lang="ru-RU" dirty="0">
              <a:latin typeface="Phenomena" panose="020B0604020202020204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1BE5BF-C3F4-DD71-5662-61FFC78387C6}"/>
              </a:ext>
            </a:extLst>
          </p:cNvPr>
          <p:cNvSpPr/>
          <p:nvPr/>
        </p:nvSpPr>
        <p:spPr>
          <a:xfrm>
            <a:off x="3753751" y="1028445"/>
            <a:ext cx="418255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sz="2400" b="1" dirty="0">
                <a:solidFill>
                  <a:srgbClr val="EE742B"/>
                </a:solidFill>
                <a:latin typeface="Phenomena" panose="020B0604020202020204" charset="-52"/>
              </a:rPr>
              <a:t>Как достигается результат?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944628"/>
              </p:ext>
            </p:extLst>
          </p:nvPr>
        </p:nvGraphicFramePr>
        <p:xfrm>
          <a:off x="335279" y="1416242"/>
          <a:ext cx="11734799" cy="5472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3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558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ea typeface="Bebas Neue Bold"/>
                          <a:cs typeface="Bebas Neue Bold"/>
                          <a:sym typeface="Bebas Neue"/>
                        </a:rPr>
                        <a:t>Что делаем?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9050" marR="0" lvl="1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75B5"/>
                        </a:buClr>
                        <a:buSzPts val="900"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Bebas Neue Bold"/>
                          <a:cs typeface="Bebas Neue Bold"/>
                          <a:sym typeface="Bebas Neue"/>
                        </a:rPr>
                        <a:t>Как делаем?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4196">
                <a:tc>
                  <a:txBody>
                    <a:bodyPr/>
                    <a:lstStyle/>
                    <a:p>
                      <a:pPr marL="342900" marR="60960" indent="-342900" algn="l">
                        <a:lnSpc>
                          <a:spcPct val="106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AutoNum type="arabicPeriod"/>
                        <a:tabLst>
                          <a:tab pos="9017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Традиции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школы. Ближайшие и перспективные планы школы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marR="60960" indent="-342900" algn="l">
                        <a:lnSpc>
                          <a:spcPct val="106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AutoNum type="arabicPeriod"/>
                        <a:tabLst>
                          <a:tab pos="90170" algn="l"/>
                        </a:tabLs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0960" indent="-342900" algn="l">
                        <a:lnSpc>
                          <a:spcPct val="106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AutoNum type="arabicPeriod"/>
                        <a:tabLst>
                          <a:tab pos="90170" algn="l"/>
                        </a:tabLs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60960" indent="-342900" algn="l">
                        <a:lnSpc>
                          <a:spcPct val="106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AutoNum type="arabicPeriod"/>
                        <a:tabLst>
                          <a:tab pos="90170" algn="l"/>
                        </a:tabLs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60960" indent="-228600" algn="l">
                        <a:lnSpc>
                          <a:spcPct val="106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buAutoNum type="arabicPeriod"/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Планирование и организация работы по предмету (изучение основных тем программ, составление календарно-тематического планирования, знакомство с УМК, методической литературой, составление рабочих программ, поурочное планирование</a:t>
                      </a:r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6710">
                <a:tc>
                  <a:txBody>
                    <a:bodyPr/>
                    <a:lstStyle/>
                    <a:p>
                      <a:pPr marR="60960" algn="l">
                        <a:lnSpc>
                          <a:spcPct val="106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Участие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молодого специалиста в заседании ШМО (выступление по теме самообразования);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R="66040" algn="l">
                        <a:lnSpc>
                          <a:spcPct val="106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Посещение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уроков, мероприятий,  праздников у опытных учителей школы</a:t>
                      </a: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59690" algn="l">
                        <a:lnSpc>
                          <a:spcPct val="106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        уроков        молодого        учителя        с        целью        выявления затруднений, оказания методической помощи;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60960" algn="l">
                        <a:lnSpc>
                          <a:spcPct val="106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 открытого  урока  молодого учителя-коллеги        с целью знакомства с опытом работы. Анализ и самоанализ урока;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Создание т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рудной  ситуации на занятиях и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неё; 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Анализ педагогических ситуаций. Анализ различных стилей педагогического общения (авторитарный, либерально- попустительский,        демократический).        Преимущества демократического стиля общения. Структура педагогических воздействий (организующее, оценивающее, дисциплинирующее);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581">
                <a:tc>
                  <a:txBody>
                    <a:bodyPr/>
                    <a:lstStyle/>
                    <a:p>
                      <a:pPr marR="59690" algn="just">
                        <a:lnSpc>
                          <a:spcPct val="106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9017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endParaRPr lang="ru-RU" sz="16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360" y="6082862"/>
            <a:ext cx="934719" cy="60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1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Phenomena" panose="020B0604020202020204" charset="-52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778439" y="245825"/>
            <a:ext cx="8243817" cy="545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>
                <a:solidFill>
                  <a:prstClr val="white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Содержание. Идея проекта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69431" y="6316602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  <a:latin typeface="Phenomena" panose="020B0604020202020204" charset="-52"/>
              </a:rPr>
              <a:t>6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1BE5BF-C3F4-DD71-5662-61FFC78387C6}"/>
              </a:ext>
            </a:extLst>
          </p:cNvPr>
          <p:cNvSpPr/>
          <p:nvPr/>
        </p:nvSpPr>
        <p:spPr>
          <a:xfrm>
            <a:off x="1744971" y="1029575"/>
            <a:ext cx="8531053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sz="2400" b="1" dirty="0" smtClean="0">
                <a:solidFill>
                  <a:srgbClr val="EE74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</a:t>
            </a:r>
            <a:r>
              <a:rPr lang="ru-RU" sz="2400" b="1" dirty="0">
                <a:solidFill>
                  <a:srgbClr val="EE74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подходов, форм и методов работы, </a:t>
            </a:r>
            <a:endParaRPr lang="ru-RU" sz="2400" b="1" dirty="0" smtClean="0">
              <a:solidFill>
                <a:srgbClr val="EE74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  <a:tabLst>
                <a:tab pos="113030" algn="l"/>
              </a:tabLst>
              <a:defRPr/>
            </a:pPr>
            <a:r>
              <a:rPr lang="ru-RU" sz="2400" b="1" dirty="0" smtClean="0">
                <a:solidFill>
                  <a:srgbClr val="EE74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использовавшихся </a:t>
            </a:r>
            <a:r>
              <a:rPr lang="ru-RU" sz="2400" b="1" dirty="0">
                <a:solidFill>
                  <a:srgbClr val="EE74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практики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8504" y="1717100"/>
            <a:ext cx="111556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виды работы использованные в ходе реализации практики: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консультирование, информирование, личный пример, организацию обсуждения, в процессе которого осуществляется оценка и осмысление опыта, создание специальных ситуаций, расширяющих опыт наставляемого, организацию деятельности наставляемого, выступающей фактором его развития, методы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диагнотико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-развивающего и контролирующего оценивания, методы актуализации индивидуальной мотивации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200" b="1" u="sng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665" y="5431790"/>
            <a:ext cx="12747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7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Phenomena" panose="020B0604020202020204" charset="-52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317263" y="-432761"/>
            <a:ext cx="8243817" cy="143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 smtClean="0">
                <a:solidFill>
                  <a:prstClr val="white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Краткое </a:t>
            </a:r>
            <a:r>
              <a:rPr lang="ru-RU" sz="3200" b="1" kern="0" spc="39" dirty="0">
                <a:solidFill>
                  <a:prstClr val="white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описание наиболее яркого и показательного примера из опыта реализации практики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69431" y="6316602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  <a:latin typeface="Phenomena" panose="020B0604020202020204" charset="-52"/>
              </a:rPr>
              <a:t>2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449659"/>
              </p:ext>
            </p:extLst>
          </p:nvPr>
        </p:nvGraphicFramePr>
        <p:xfrm>
          <a:off x="65977" y="996393"/>
          <a:ext cx="11558103" cy="5477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8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7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Успешный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пример совместной деятельности по модели наставничества «Учитель- учитель»  продемонстрировала наставническая пара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составе молодого специалиста  Тисовой Елены Юрьевны, учителя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начальных 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классов, и учителя-наставника Колесниковой Ольги Владимировны. Под руководством опытного педагога Елена Юрьевна в 2023\2024 учебном году организовала работу творческой мастерской, активными участниками которой стали учащиеся 1 класса и их родители. Основное направление деятельности творческой мастерской – работа с природным материалом. Учащиеся первого класса стали активными участниками Всероссийского благотворительного проекта «Ракушка добра». Лучшие работы учащихся были реализованы на школьной благотворительной ярмарке, состоявшейся в марте 2024 года. Елена Юрьевна выступила инициатором и организатором школьной акции «Подарок выпускнику», лучшие работы учащихся начальных классов были вручены выпускникам 11 класса на празднике «Звени, Последний звонок!» (24 мая 2024 года)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Совместно с учителем – наставником Елена Юрьевна приняла участие в школьном практикуме «Современные образовательные технологии, их использование в учебном процессе», для участия в котором молодой специалист подготовила презентацию и методические материалы по теме «Современный урок в начальной школе». Молодой специалист в течение учебного года принимала активное участие в заседании школьных методических объединений учителей начальных и классных руководителей., выступила с докладом «Степень комфортности нахождения учащихся в классном коллективе»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Номер слайда 1"/>
          <p:cNvSpPr txBox="1">
            <a:spLocks/>
          </p:cNvSpPr>
          <p:nvPr/>
        </p:nvSpPr>
        <p:spPr>
          <a:xfrm>
            <a:off x="9321831" y="64690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lvl="0">
              <a:defRPr lang="ru-RU"/>
            </a:defPPr>
            <a:lvl1pPr marL="0" lv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Phenomena" panose="020B0604020202020204" charset="-52"/>
              </a:rPr>
              <a:t>7</a:t>
            </a:r>
            <a:endParaRPr lang="ru-RU" dirty="0">
              <a:solidFill>
                <a:prstClr val="black">
                  <a:tint val="75000"/>
                </a:prstClr>
              </a:solidFill>
              <a:latin typeface="Phenomena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19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0" y="-456615"/>
            <a:ext cx="9804747" cy="143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 smtClean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Описание </a:t>
            </a: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критериев результативности (количественные и качественные показатели) в корреляции со SMART-целями</a:t>
            </a:r>
          </a:p>
        </p:txBody>
      </p:sp>
      <p:sp>
        <p:nvSpPr>
          <p:cNvPr id="16" name="Google Shape;93;p1">
            <a:extLst>
              <a:ext uri="{FF2B5EF4-FFF2-40B4-BE49-F238E27FC236}">
                <a16:creationId xmlns:a16="http://schemas.microsoft.com/office/drawing/2014/main" id="{95027056-6A1A-6A4F-89D7-383179FF7A10}"/>
              </a:ext>
            </a:extLst>
          </p:cNvPr>
          <p:cNvSpPr/>
          <p:nvPr/>
        </p:nvSpPr>
        <p:spPr>
          <a:xfrm>
            <a:off x="6959600" y="1780937"/>
            <a:ext cx="5107710" cy="2645017"/>
          </a:xfrm>
          <a:prstGeom prst="rect">
            <a:avLst/>
          </a:prstGeom>
          <a:ln w="9525">
            <a:solidFill>
              <a:srgbClr val="27316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1">
              <a:lnSpc>
                <a:spcPct val="80000"/>
              </a:lnSpc>
            </a:pPr>
            <a:r>
              <a:rPr lang="ru-RU" sz="1600" b="1" dirty="0" smtClean="0">
                <a:solidFill>
                  <a:srgbClr val="E4631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Качественные показатели</a:t>
            </a:r>
            <a:endParaRPr lang="ru-RU" sz="1600" dirty="0">
              <a:solidFill>
                <a:srgbClr val="E4631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19050" lvl="1">
              <a:lnSpc>
                <a:spcPct val="80000"/>
              </a:lnSpc>
              <a:spcBef>
                <a:spcPts val="84"/>
              </a:spcBef>
              <a:buClr>
                <a:srgbClr val="2E75B5"/>
              </a:buClr>
              <a:buSzPts val="900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80000"/>
              </a:lnSpc>
              <a:buAutoNum type="arabicPeriod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Качественно организован учебный процесс.</a:t>
            </a:r>
          </a:p>
          <a:p>
            <a:pPr lvl="1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2.    Молодого специалист сформировались ключевые компетентности.</a:t>
            </a:r>
          </a:p>
          <a:p>
            <a:pPr lvl="1">
              <a:lnSpc>
                <a:spcPct val="80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 Педагог готов к эффективной организации учебного и творческого процесса. 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93;p1">
            <a:extLst>
              <a:ext uri="{FF2B5EF4-FFF2-40B4-BE49-F238E27FC236}">
                <a16:creationId xmlns:a16="http://schemas.microsoft.com/office/drawing/2014/main" id="{638014DE-CA81-EC45-BA5F-3F11898748CF}"/>
              </a:ext>
            </a:extLst>
          </p:cNvPr>
          <p:cNvSpPr/>
          <p:nvPr/>
        </p:nvSpPr>
        <p:spPr>
          <a:xfrm>
            <a:off x="246711" y="1780937"/>
            <a:ext cx="6488044" cy="2645017"/>
          </a:xfrm>
          <a:prstGeom prst="rect">
            <a:avLst/>
          </a:prstGeom>
          <a:ln w="9525">
            <a:solidFill>
              <a:srgbClr val="27316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19050" lvl="1">
              <a:lnSpc>
                <a:spcPct val="80000"/>
              </a:lnSpc>
              <a:spcBef>
                <a:spcPts val="84"/>
              </a:spcBef>
              <a:buClr>
                <a:srgbClr val="2E75B5"/>
              </a:buClr>
              <a:buSzPts val="900"/>
            </a:pPr>
            <a:r>
              <a:rPr lang="ru-RU" sz="1600" b="1" dirty="0" smtClean="0">
                <a:solidFill>
                  <a:srgbClr val="E4631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Количественные </a:t>
            </a:r>
            <a:r>
              <a:rPr lang="ru-RU" sz="1600" b="1" dirty="0" smtClean="0">
                <a:solidFill>
                  <a:srgbClr val="E4631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показатели</a:t>
            </a:r>
          </a:p>
          <a:p>
            <a:pPr marL="19050" lvl="1">
              <a:lnSpc>
                <a:spcPct val="80000"/>
              </a:lnSpc>
              <a:spcBef>
                <a:spcPts val="84"/>
              </a:spcBef>
              <a:buClr>
                <a:srgbClr val="2E75B5"/>
              </a:buClr>
              <a:buSzPts val="900"/>
            </a:pPr>
            <a:r>
              <a:rPr lang="ru-RU" sz="1600" b="1" dirty="0" smtClean="0">
                <a:solidFill>
                  <a:srgbClr val="E4631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место за номинацию: открытка памяти «Помним, славим, гордимся» ; 2 место за номинацию рисунок «Эхо Победы в наших сердцах» </a:t>
            </a:r>
          </a:p>
          <a:p>
            <a:pPr marL="19050" lvl="1">
              <a:lnSpc>
                <a:spcPct val="80000"/>
              </a:lnSpc>
              <a:spcBef>
                <a:spcPts val="84"/>
              </a:spcBef>
              <a:buClr>
                <a:srgbClr val="2E75B5"/>
              </a:buClr>
              <a:buSzPts val="900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Подготовлен материал для выступления на педагогическом практикуме.</a:t>
            </a:r>
          </a:p>
          <a:p>
            <a:pPr marL="19050" lvl="1">
              <a:lnSpc>
                <a:spcPct val="80000"/>
              </a:lnSpc>
              <a:spcBef>
                <a:spcPts val="84"/>
              </a:spcBef>
              <a:buClr>
                <a:srgbClr val="2E75B5"/>
              </a:buClr>
              <a:buSzPts val="900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Подготовлен доклад на методическое заседание. 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" lvl="1">
              <a:lnSpc>
                <a:spcPct val="80000"/>
              </a:lnSpc>
              <a:spcBef>
                <a:spcPts val="84"/>
              </a:spcBef>
              <a:buClr>
                <a:srgbClr val="2E75B5"/>
              </a:buClr>
              <a:buSzPts val="900"/>
            </a:pP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24111" y="6372255"/>
            <a:ext cx="27432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Phenomena" panose="020B0604020202020204" charset="-52"/>
              </a:rPr>
              <a:t>10</a:t>
            </a:r>
            <a:endParaRPr lang="ru-RU" dirty="0">
              <a:solidFill>
                <a:prstClr val="black">
                  <a:tint val="75000"/>
                </a:prstClr>
              </a:solidFill>
              <a:latin typeface="Phenomena" panose="020B0604020202020204" charset="-52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4135BA1-7CF3-B930-E35F-E2E43D6DAA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39" y="6131836"/>
            <a:ext cx="1046565" cy="6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реугольник"/>
          <p:cNvSpPr/>
          <p:nvPr/>
        </p:nvSpPr>
        <p:spPr>
          <a:xfrm rot="16200000">
            <a:off x="6967083" y="-4270370"/>
            <a:ext cx="2476400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Phenomena" panose="020B0604020202020204" charset="-52"/>
              <a:sym typeface="Helvetica Neue Medium"/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952129">
            <a:off x="-403247" y="-776308"/>
            <a:ext cx="12496552" cy="3545403"/>
          </a:xfrm>
          <a:prstGeom prst="diagStripe">
            <a:avLst/>
          </a:prstGeom>
          <a:solidFill>
            <a:srgbClr val="607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Phenomena" panose="020B0604020202020204" charset="-52"/>
            </a:endParaRPr>
          </a:p>
        </p:txBody>
      </p:sp>
      <p:sp>
        <p:nvSpPr>
          <p:cNvPr id="20" name="Выбирайте аудиторию…"/>
          <p:cNvSpPr txBox="1"/>
          <p:nvPr/>
        </p:nvSpPr>
        <p:spPr>
          <a:xfrm>
            <a:off x="0" y="-450073"/>
            <a:ext cx="10946520" cy="1432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lnSpc>
                <a:spcPct val="90000"/>
              </a:lnSpc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b="1" kern="0" spc="39" dirty="0">
                <a:solidFill>
                  <a:schemeClr val="bg1"/>
                </a:solidFill>
                <a:latin typeface="Phenomena" panose="020B0604020202020204" charset="-52"/>
                <a:ea typeface="Arial"/>
                <a:cs typeface="Arial" panose="020B0604020202020204" pitchFamily="34" charset="0"/>
                <a:sym typeface="Arial"/>
              </a:rPr>
              <a:t>Дополнительные материалы (приложения), а также подборка фотографий (не более 10) для включения их в фотогалерею сообщества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695" y="5645785"/>
            <a:ext cx="9572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24111" y="6372255"/>
            <a:ext cx="27432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Phenomena" panose="020B0604020202020204" charset="-52"/>
              </a:rPr>
              <a:t>11</a:t>
            </a:r>
            <a:endParaRPr lang="ru-RU" dirty="0">
              <a:solidFill>
                <a:prstClr val="black">
                  <a:tint val="75000"/>
                </a:prstClr>
              </a:solidFill>
              <a:latin typeface="Phenomena" panose="020B060402020202020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04" y="1873876"/>
            <a:ext cx="3348276" cy="44615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00" y="2686506"/>
            <a:ext cx="2782323" cy="3648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15" y="1110863"/>
            <a:ext cx="4886186" cy="36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3E6C7-3DB5-4CEA-BE86-0152E48A7CD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8" y="575322"/>
            <a:ext cx="6036538" cy="503237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16" y="575322"/>
            <a:ext cx="5457072" cy="48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79679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763</Words>
  <Application>Microsoft Office PowerPoint</Application>
  <PresentationFormat>Широкоэкранный</PresentationFormat>
  <Paragraphs>69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Bebas Neue</vt:lpstr>
      <vt:lpstr>Bebas Neue Bold</vt:lpstr>
      <vt:lpstr>Calibri</vt:lpstr>
      <vt:lpstr>Calibri Light</vt:lpstr>
      <vt:lpstr>Century Gothic</vt:lpstr>
      <vt:lpstr>Helvetica Neue</vt:lpstr>
      <vt:lpstr>Helvetica Neue Medium</vt:lpstr>
      <vt:lpstr>Phenomena</vt:lpstr>
      <vt:lpstr>Phenomena Bold</vt:lpstr>
      <vt:lpstr>Times New Roman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OVR</dc:creator>
  <cp:lastModifiedBy>USER</cp:lastModifiedBy>
  <cp:revision>75</cp:revision>
  <dcterms:modified xsi:type="dcterms:W3CDTF">2024-11-26T03:19:49Z</dcterms:modified>
</cp:coreProperties>
</file>