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1"/>
  </p:notesMasterIdLst>
  <p:handoutMasterIdLst>
    <p:handoutMasterId r:id="rId12"/>
  </p:handoutMasterIdLst>
  <p:sldIdLst>
    <p:sldId id="341" r:id="rId2"/>
    <p:sldId id="321" r:id="rId3"/>
    <p:sldId id="330" r:id="rId4"/>
    <p:sldId id="332" r:id="rId5"/>
    <p:sldId id="334" r:id="rId6"/>
    <p:sldId id="333" r:id="rId7"/>
    <p:sldId id="331" r:id="rId8"/>
    <p:sldId id="337" r:id="rId9"/>
    <p:sldId id="323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FC0"/>
    <a:srgbClr val="43BB8D"/>
    <a:srgbClr val="109EB4"/>
    <a:srgbClr val="4472C4"/>
    <a:srgbClr val="FFFFFF"/>
    <a:srgbClr val="FFF0E1"/>
    <a:srgbClr val="EBF7FF"/>
    <a:srgbClr val="DDF2FF"/>
    <a:srgbClr val="FF8409"/>
    <a:srgbClr val="B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8" autoAdjust="0"/>
  </p:normalViewPr>
  <p:slideViewPr>
    <p:cSldViewPr snapToGrid="0">
      <p:cViewPr varScale="1">
        <p:scale>
          <a:sx n="75" d="100"/>
          <a:sy n="75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0CF1-CD51-48FD-ACE8-936910AFE94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36214-1588-47CB-80D6-45325EACE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0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F2B7C-5DE0-4D1B-BAA3-5BB96247ED5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C828-7F40-4FB2-9883-DBE0E28E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5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3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0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8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3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4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1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0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2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6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8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4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0F4EA-FC38-496F-8A04-7669A4C8416A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3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86989" y="642146"/>
            <a:ext cx="7603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Проект адресной помощи школам с низкими образовательными результатами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ШНОР</a:t>
            </a:r>
            <a:endParaRPr lang="ru-RU" sz="2400" b="1" dirty="0"/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0" y="14324"/>
            <a:ext cx="4150896" cy="2488245"/>
          </a:xfrm>
          <a:prstGeom prst="rect">
            <a:avLst/>
          </a:prstGeom>
          <a:noFill/>
          <a:ln>
            <a:solidFill>
              <a:srgbClr val="43AF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3256" y="2904598"/>
            <a:ext cx="7369744" cy="2308324"/>
          </a:xfrm>
          <a:prstGeom prst="rect">
            <a:avLst/>
          </a:prstGeom>
          <a:noFill/>
          <a:ln>
            <a:solidFill>
              <a:srgbClr val="43AF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Круглый стол «Взаимодействие кураторов и коллективов школ Партизанского городского округа, участвующих в проекте 500+» 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9548" y="416352"/>
            <a:ext cx="3681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Проект «500+»</a:t>
            </a:r>
            <a:r>
              <a:rPr lang="ru-RU" sz="44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507" t="15875" r="14036" b="79284"/>
          <a:stretch/>
        </p:blipFill>
        <p:spPr>
          <a:xfrm>
            <a:off x="603401" y="957056"/>
            <a:ext cx="11183827" cy="1804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3461" y="502223"/>
            <a:ext cx="10471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2021 </a:t>
            </a:r>
            <a:r>
              <a:rPr lang="ru-RU" sz="28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год</a:t>
            </a:r>
            <a:r>
              <a:rPr lang="ru-RU" sz="28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3165" y="3865418"/>
            <a:ext cx="925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10584873" y="6026726"/>
            <a:ext cx="1607124" cy="8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49216"/>
              </p:ext>
            </p:extLst>
          </p:nvPr>
        </p:nvGraphicFramePr>
        <p:xfrm>
          <a:off x="568037" y="1066800"/>
          <a:ext cx="10820400" cy="4916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2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Куратор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Школа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Штурмина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Елена Михайловна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общеобразовательное учреждение «Средняя общеобразовательная школа №3» Партизанского городского округа</a:t>
                      </a:r>
                      <a:endParaRPr lang="ru-RU" sz="1600" dirty="0" smtClean="0"/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Штурмина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Елена Михайловна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общеобразовательное учреждение «Средняя общеобразовательная школа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№22»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Партизанского городского округа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71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Оленич</a:t>
                      </a:r>
                      <a:r>
                        <a:rPr lang="ru-RU" baseline="0" dirty="0" smtClean="0"/>
                        <a:t> Светлана Павловна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общеобразовательное учреждение «Средняя общеобразовательная школа №24» Партизанского городского округа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Чернякова</a:t>
                      </a:r>
                      <a:r>
                        <a:rPr lang="ru-RU" baseline="0" dirty="0" smtClean="0"/>
                        <a:t> Мария  Владимировна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Муниципальное бюджетное общеобразовательное учреждение «Средняя общеобразовательная школа №12» Партизанского городского округа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25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Трудности,   возникающие </a:t>
            </a:r>
            <a:r>
              <a:rPr lang="ru-RU" sz="3600" dirty="0">
                <a:solidFill>
                  <a:schemeClr val="bg1"/>
                </a:solidFill>
              </a:rPr>
              <a:t>при работе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 </a:t>
            </a:r>
            <a:r>
              <a:rPr lang="ru-RU" sz="3600" dirty="0">
                <a:solidFill>
                  <a:schemeClr val="bg1"/>
                </a:solidFill>
              </a:rPr>
              <a:t>рамках </a:t>
            </a:r>
            <a:r>
              <a:rPr lang="ru-RU" sz="3600" dirty="0" smtClean="0">
                <a:solidFill>
                  <a:schemeClr val="bg1"/>
                </a:solidFill>
              </a:rPr>
              <a:t>проекта: ответы кураторов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Неготовность </a:t>
            </a:r>
            <a:r>
              <a:rPr lang="ru-RU" dirty="0" smtClean="0">
                <a:solidFill>
                  <a:schemeClr val="tx1"/>
                </a:solidFill>
              </a:rPr>
              <a:t>администрации </a:t>
            </a:r>
            <a:r>
              <a:rPr lang="ru-RU" dirty="0" smtClean="0">
                <a:solidFill>
                  <a:schemeClr val="tx1"/>
                </a:solidFill>
              </a:rPr>
              <a:t>пересматривать свое содержание деятельности, в том числе по качеству материалов, уходить </a:t>
            </a:r>
            <a:r>
              <a:rPr lang="ru-RU" dirty="0">
                <a:solidFill>
                  <a:schemeClr val="tx1"/>
                </a:solidFill>
              </a:rPr>
              <a:t>от привычного способа управления и взаимодействия с коллективом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u-RU" sz="1700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едостаточная </a:t>
            </a:r>
            <a:r>
              <a:rPr lang="ru-RU" dirty="0">
                <a:solidFill>
                  <a:schemeClr val="tx1"/>
                </a:solidFill>
              </a:rPr>
              <a:t>методическая подготовленность к работе куратором, отсутствие опыта работы в качестве </a:t>
            </a:r>
            <a:r>
              <a:rPr lang="ru-RU" dirty="0" smtClean="0">
                <a:solidFill>
                  <a:schemeClr val="tx1"/>
                </a:solidFill>
              </a:rPr>
              <a:t>куратора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даленность </a:t>
            </a:r>
            <a:r>
              <a:rPr lang="ru-RU" dirty="0">
                <a:solidFill>
                  <a:schemeClr val="tx1"/>
                </a:solidFill>
              </a:rPr>
              <a:t>курируемой ОО, низкая скорость </a:t>
            </a:r>
            <a:r>
              <a:rPr lang="ru-RU" dirty="0" smtClean="0">
                <a:solidFill>
                  <a:schemeClr val="tx1"/>
                </a:solidFill>
              </a:rPr>
              <a:t>интернета </a:t>
            </a:r>
            <a:r>
              <a:rPr lang="ru-RU" dirty="0">
                <a:solidFill>
                  <a:schemeClr val="tx1"/>
                </a:solidFill>
              </a:rPr>
              <a:t>в курируемой </a:t>
            </a:r>
            <a:r>
              <a:rPr lang="ru-RU" dirty="0" smtClean="0">
                <a:solidFill>
                  <a:schemeClr val="tx1"/>
                </a:solidFill>
              </a:rPr>
              <a:t>ОО.</a:t>
            </a:r>
          </a:p>
          <a:p>
            <a:pPr algn="just"/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Технические трудности работы в программе, очень сжатые сроки подачи материалов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8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2433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Т</a:t>
            </a:r>
            <a:r>
              <a:rPr lang="ru-RU" sz="3600" dirty="0" smtClean="0">
                <a:solidFill>
                  <a:schemeClr val="bg1"/>
                </a:solidFill>
              </a:rPr>
              <a:t>рудности, </a:t>
            </a:r>
            <a:r>
              <a:rPr lang="ru-RU" sz="3600" dirty="0">
                <a:solidFill>
                  <a:schemeClr val="bg1"/>
                </a:solidFill>
              </a:rPr>
              <a:t>при осуществлении работы с куратором? В чем они заключались: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ответы </a:t>
            </a:r>
            <a:r>
              <a:rPr lang="ru-RU" sz="3600" dirty="0">
                <a:solidFill>
                  <a:schemeClr val="bg1"/>
                </a:solidFill>
              </a:rPr>
              <a:t>директоров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703" y="2740024"/>
            <a:ext cx="10260397" cy="24542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9200" dirty="0" smtClean="0"/>
              <a:t>Трудности отсутствуют. </a:t>
            </a:r>
          </a:p>
          <a:p>
            <a:pPr marL="0" indent="0">
              <a:buNone/>
            </a:pPr>
            <a:r>
              <a:rPr lang="ru-RU" sz="19200" dirty="0" smtClean="0"/>
              <a:t>Работа проходит при полном взаимопонимании.</a:t>
            </a:r>
            <a:endParaRPr lang="ru-RU" sz="19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9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970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Какие позитивные моменты от участия в проекте для себя лично и для коллектива курируемой школы вы можете отметить: </a:t>
            </a:r>
            <a:r>
              <a:rPr lang="ru-RU" sz="3600" dirty="0" smtClean="0">
                <a:solidFill>
                  <a:schemeClr val="bg1"/>
                </a:solidFill>
              </a:rPr>
              <a:t>ответы </a:t>
            </a:r>
            <a:r>
              <a:rPr lang="ru-RU" sz="3600" dirty="0">
                <a:solidFill>
                  <a:schemeClr val="bg1"/>
                </a:solidFill>
              </a:rPr>
              <a:t>кураторов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2567"/>
            <a:ext cx="10447421" cy="36743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Работая </a:t>
            </a:r>
            <a:r>
              <a:rPr lang="ru-RU" dirty="0">
                <a:solidFill>
                  <a:schemeClr val="tx1"/>
                </a:solidFill>
              </a:rPr>
              <a:t>с рисками ШНОР </a:t>
            </a:r>
            <a:r>
              <a:rPr lang="ru-RU" dirty="0" smtClean="0">
                <a:solidFill>
                  <a:schemeClr val="tx1"/>
                </a:solidFill>
              </a:rPr>
              <a:t>есть </a:t>
            </a:r>
            <a:r>
              <a:rPr lang="ru-RU" dirty="0">
                <a:solidFill>
                  <a:schemeClr val="tx1"/>
                </a:solidFill>
              </a:rPr>
              <a:t>возможность провести сравнительный анализ со своей </a:t>
            </a:r>
            <a:r>
              <a:rPr lang="ru-RU" dirty="0" smtClean="0">
                <a:solidFill>
                  <a:schemeClr val="tx1"/>
                </a:solidFill>
              </a:rPr>
              <a:t>школой, определить </a:t>
            </a:r>
            <a:r>
              <a:rPr lang="ru-RU" dirty="0">
                <a:solidFill>
                  <a:schemeClr val="tx1"/>
                </a:solidFill>
              </a:rPr>
              <a:t>слабые места и провести корректировку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Личностный </a:t>
            </a:r>
            <a:r>
              <a:rPr lang="ru-RU" dirty="0">
                <a:solidFill>
                  <a:schemeClr val="tx1"/>
                </a:solidFill>
              </a:rPr>
              <a:t>и профессиональный рост, опыт работы с документацией, обмен </a:t>
            </a:r>
            <a:r>
              <a:rPr lang="ru-RU" dirty="0" smtClean="0">
                <a:solidFill>
                  <a:schemeClr val="tx1"/>
                </a:solidFill>
              </a:rPr>
              <a:t>опытом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ля курируемой </a:t>
            </a:r>
            <a:r>
              <a:rPr lang="ru-RU" dirty="0">
                <a:solidFill>
                  <a:schemeClr val="tx1"/>
                </a:solidFill>
              </a:rPr>
              <a:t>школы - "перезагрузка" деятельности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соответствии с выявленными проблемами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Опыт </a:t>
            </a:r>
            <a:r>
              <a:rPr lang="ru-RU" dirty="0" smtClean="0">
                <a:solidFill>
                  <a:schemeClr val="tx1"/>
                </a:solidFill>
              </a:rPr>
              <a:t> построения </a:t>
            </a:r>
            <a:r>
              <a:rPr lang="ru-RU" dirty="0">
                <a:solidFill>
                  <a:schemeClr val="tx1"/>
                </a:solidFill>
              </a:rPr>
              <a:t>алгоритма действий по преодолению проблем с низкой </a:t>
            </a:r>
            <a:r>
              <a:rPr lang="ru-RU" dirty="0" smtClean="0">
                <a:solidFill>
                  <a:schemeClr val="tx1"/>
                </a:solidFill>
              </a:rPr>
              <a:t>успеваемостью.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266700"/>
            <a:ext cx="10617200" cy="1622258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Какие положительные эффекты в работе Вашей школы вы видите от участия в проекте</a:t>
            </a:r>
            <a:r>
              <a:rPr lang="ru-RU" sz="3600" dirty="0" smtClean="0">
                <a:solidFill>
                  <a:schemeClr val="bg1"/>
                </a:solidFill>
              </a:rPr>
              <a:t>: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ответы </a:t>
            </a:r>
            <a:r>
              <a:rPr lang="ru-RU" sz="3600" dirty="0">
                <a:solidFill>
                  <a:schemeClr val="bg1"/>
                </a:solidFill>
              </a:rPr>
              <a:t>директоров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7557"/>
            <a:ext cx="10339137" cy="455275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Начали продуктивно работать над некоторыми проблемами, которые ранее не обнаруживали, </a:t>
            </a:r>
            <a:r>
              <a:rPr lang="ru-RU" sz="2200" dirty="0" smtClean="0">
                <a:solidFill>
                  <a:schemeClr val="tx1"/>
                </a:solidFill>
              </a:rPr>
              <a:t>педагоги </a:t>
            </a:r>
            <a:r>
              <a:rPr lang="ru-RU" sz="2200" dirty="0">
                <a:solidFill>
                  <a:schemeClr val="tx1"/>
                </a:solidFill>
              </a:rPr>
              <a:t>и администрация повышали уровень квалификации в рамках </a:t>
            </a:r>
            <a:r>
              <a:rPr lang="ru-RU" sz="2200" dirty="0" err="1">
                <a:solidFill>
                  <a:schemeClr val="tx1"/>
                </a:solidFill>
              </a:rPr>
              <a:t>вебинаров</a:t>
            </a:r>
            <a:r>
              <a:rPr lang="ru-RU" sz="2200" dirty="0">
                <a:solidFill>
                  <a:schemeClr val="tx1"/>
                </a:solidFill>
              </a:rPr>
              <a:t> и курсов, организованных </a:t>
            </a:r>
            <a:r>
              <a:rPr lang="ru-RU" sz="2200" dirty="0" smtClean="0">
                <a:solidFill>
                  <a:schemeClr val="tx1"/>
                </a:solidFill>
              </a:rPr>
              <a:t>ПК </a:t>
            </a:r>
            <a:r>
              <a:rPr lang="ru-RU" sz="2200" dirty="0">
                <a:solidFill>
                  <a:schemeClr val="tx1"/>
                </a:solidFill>
              </a:rPr>
              <a:t>И</a:t>
            </a:r>
            <a:r>
              <a:rPr lang="ru-RU" sz="2200" dirty="0" smtClean="0">
                <a:solidFill>
                  <a:schemeClr val="tx1"/>
                </a:solidFill>
              </a:rPr>
              <a:t>РО.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Вовлеченность педагогического коллектива школы в процесс работы по повышению качества, </a:t>
            </a:r>
            <a:r>
              <a:rPr lang="ru-RU" sz="2200" dirty="0" smtClean="0">
                <a:solidFill>
                  <a:schemeClr val="tx1"/>
                </a:solidFill>
              </a:rPr>
              <a:t>начали </a:t>
            </a:r>
            <a:r>
              <a:rPr lang="ru-RU" sz="2200" dirty="0">
                <a:solidFill>
                  <a:schemeClr val="tx1"/>
                </a:solidFill>
              </a:rPr>
              <a:t>применять новые формы работы с обучающимися и их </a:t>
            </a:r>
            <a:r>
              <a:rPr lang="ru-RU" sz="2200" dirty="0" smtClean="0">
                <a:solidFill>
                  <a:schemeClr val="tx1"/>
                </a:solidFill>
              </a:rPr>
              <a:t>родителями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2200" dirty="0">
                <a:solidFill>
                  <a:schemeClr val="tx1"/>
                </a:solidFill>
              </a:rPr>
              <a:t>системы управления качеством </a:t>
            </a:r>
            <a:r>
              <a:rPr lang="ru-RU" sz="2200" dirty="0" smtClean="0">
                <a:solidFill>
                  <a:schemeClr val="tx1"/>
                </a:solidFill>
              </a:rPr>
              <a:t>образования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Проведен </a:t>
            </a:r>
            <a:r>
              <a:rPr lang="ru-RU" sz="2200" dirty="0">
                <a:solidFill>
                  <a:schemeClr val="tx1"/>
                </a:solidFill>
              </a:rPr>
              <a:t>анализ методической работы и со</a:t>
            </a:r>
            <a:r>
              <a:rPr lang="ru-RU" dirty="0">
                <a:solidFill>
                  <a:schemeClr val="tx1"/>
                </a:solidFill>
              </a:rPr>
              <a:t>ставлен новый план по решению выявленных </a:t>
            </a:r>
            <a:r>
              <a:rPr lang="ru-RU" dirty="0" smtClean="0">
                <a:solidFill>
                  <a:schemeClr val="tx1"/>
                </a:solidFill>
              </a:rPr>
              <a:t>проблем.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0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627" y="288123"/>
            <a:ext cx="10515600" cy="1403517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Ваши рекомендации для начала эффективной работы в проекте начинающему </a:t>
            </a:r>
            <a:r>
              <a:rPr lang="ru-RU" sz="3600" dirty="0" smtClean="0">
                <a:solidFill>
                  <a:schemeClr val="bg1"/>
                </a:solidFill>
              </a:rPr>
              <a:t>куратору: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ответы </a:t>
            </a:r>
            <a:r>
              <a:rPr lang="ru-RU" sz="3600" dirty="0" smtClean="0">
                <a:solidFill>
                  <a:schemeClr val="bg1"/>
                </a:solidFill>
              </a:rPr>
              <a:t>кураторов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627" y="1691640"/>
            <a:ext cx="10515600" cy="4613307"/>
          </a:xfrm>
        </p:spPr>
        <p:txBody>
          <a:bodyPr>
            <a:normAutofit lnSpcReduction="10000"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dirty="0" smtClean="0"/>
              <a:t>Перед </a:t>
            </a:r>
            <a:r>
              <a:rPr lang="ru-RU" dirty="0"/>
              <a:t>первой беседой с директором курируемой школы предварительное знакомство со школой через </a:t>
            </a:r>
            <a:r>
              <a:rPr lang="ru-RU" dirty="0" smtClean="0"/>
              <a:t>сайт, анализ информации сайта </a:t>
            </a:r>
            <a:r>
              <a:rPr lang="ru-RU" dirty="0"/>
              <a:t>в части раздела : "Сведения об образовательной организации" на соответствие с требованиями 273 </a:t>
            </a:r>
            <a:r>
              <a:rPr lang="ru-RU" dirty="0" smtClean="0"/>
              <a:t>- ФЗ</a:t>
            </a:r>
            <a:r>
              <a:rPr lang="ru-RU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Составить </a:t>
            </a:r>
            <a:r>
              <a:rPr lang="ru-RU" dirty="0"/>
              <a:t>план работы с участием директора школы, муниципального координатора, куратора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 Обязательно </a:t>
            </a:r>
            <a:r>
              <a:rPr lang="ru-RU" dirty="0"/>
              <a:t>выезжать в курируемую </a:t>
            </a:r>
            <a:r>
              <a:rPr lang="ru-RU" dirty="0" smtClean="0"/>
              <a:t>школу! </a:t>
            </a:r>
            <a:r>
              <a:rPr lang="ru-RU" dirty="0"/>
              <a:t>Посещение классных и внеклассных мероприятий проводимых </a:t>
            </a:r>
            <a:r>
              <a:rPr lang="ru-RU" dirty="0" smtClean="0"/>
              <a:t>школой! Проводить </a:t>
            </a:r>
            <a:r>
              <a:rPr lang="ru-RU" dirty="0"/>
              <a:t>выездные семинары и встречи с коллективами</a:t>
            </a:r>
            <a:r>
              <a:rPr lang="ru-RU" dirty="0" smtClean="0"/>
              <a:t>, делясь </a:t>
            </a:r>
            <a:r>
              <a:rPr lang="ru-RU" dirty="0"/>
              <a:t>своим опытом работы по самым разным направлениям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У</a:t>
            </a:r>
            <a:r>
              <a:rPr lang="ru-RU" dirty="0" smtClean="0"/>
              <a:t>становить тесное сотрудничество с администрацией курируемой ОО.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06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16062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Что бы Вы посоветовали руководителям школ, входящим в проект </a:t>
            </a:r>
            <a:r>
              <a:rPr lang="ru-RU" sz="3200" dirty="0" smtClean="0">
                <a:solidFill>
                  <a:schemeClr val="bg1"/>
                </a:solidFill>
              </a:rPr>
              <a:t>500+ в </a:t>
            </a:r>
            <a:r>
              <a:rPr lang="ru-RU" sz="3200" dirty="0">
                <a:solidFill>
                  <a:schemeClr val="bg1"/>
                </a:solidFill>
              </a:rPr>
              <a:t>2021 </a:t>
            </a:r>
            <a:r>
              <a:rPr lang="ru-RU" sz="3200" dirty="0" smtClean="0">
                <a:solidFill>
                  <a:schemeClr val="bg1"/>
                </a:solidFill>
              </a:rPr>
              <a:t>году, </a:t>
            </a:r>
            <a:r>
              <a:rPr lang="ru-RU" sz="3200" dirty="0">
                <a:solidFill>
                  <a:schemeClr val="bg1"/>
                </a:solidFill>
              </a:rPr>
              <a:t>для начала эффективной работы в данном </a:t>
            </a:r>
            <a:r>
              <a:rPr lang="ru-RU" sz="3200" dirty="0" smtClean="0">
                <a:solidFill>
                  <a:schemeClr val="bg1"/>
                </a:solidFill>
              </a:rPr>
              <a:t>проекте: ответы директоров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3158"/>
            <a:ext cx="10515600" cy="344579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Провести </a:t>
            </a:r>
            <a:r>
              <a:rPr lang="ru-RU" sz="2400" dirty="0">
                <a:solidFill>
                  <a:schemeClr val="tx1"/>
                </a:solidFill>
              </a:rPr>
              <a:t>анализ работы, выделить сильные и слабые стороны деятельности школы, </a:t>
            </a:r>
            <a:r>
              <a:rPr lang="ru-RU" sz="2400" dirty="0" smtClean="0">
                <a:solidFill>
                  <a:schemeClr val="tx1"/>
                </a:solidFill>
              </a:rPr>
              <a:t>сузить </a:t>
            </a:r>
            <a:r>
              <a:rPr lang="ru-RU" sz="2400" dirty="0">
                <a:solidFill>
                  <a:schemeClr val="tx1"/>
                </a:solidFill>
              </a:rPr>
              <a:t>круг рисков и конкретно продуктивно их </a:t>
            </a:r>
            <a:r>
              <a:rPr lang="ru-RU" sz="2400" dirty="0" smtClean="0">
                <a:solidFill>
                  <a:schemeClr val="tx1"/>
                </a:solidFill>
              </a:rPr>
              <a:t>отработать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Пересмотреть </a:t>
            </a:r>
            <a:r>
              <a:rPr lang="ru-RU" sz="2400" dirty="0">
                <a:solidFill>
                  <a:schemeClr val="tx1"/>
                </a:solidFill>
              </a:rPr>
              <a:t>план работы школьных методических объединений и составить план работы с педагогическим коллективом вместе с психологической службой школы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Принимать активное участие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вебинарах</a:t>
            </a:r>
            <a:r>
              <a:rPr lang="ru-RU" dirty="0" smtClean="0">
                <a:solidFill>
                  <a:schemeClr val="tx1"/>
                </a:solidFill>
              </a:rPr>
              <a:t> и методических семинарах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проекте 500</a:t>
            </a:r>
            <a:r>
              <a:rPr lang="ru-RU" dirty="0">
                <a:solidFill>
                  <a:schemeClr val="tx1"/>
                </a:solidFill>
              </a:rPr>
              <a:t>+.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Терпения </a:t>
            </a:r>
            <a:r>
              <a:rPr lang="ru-RU" dirty="0">
                <a:solidFill>
                  <a:schemeClr val="tx1"/>
                </a:solidFill>
              </a:rPr>
              <a:t>и сил.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773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60441" y="642146"/>
            <a:ext cx="7042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абота </a:t>
            </a:r>
            <a:r>
              <a:rPr lang="ru-RU" sz="36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только начинается!!!</a:t>
            </a:r>
            <a:endParaRPr lang="ru-RU" sz="36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3165" y="3865418"/>
            <a:ext cx="925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967699" y="646390"/>
            <a:ext cx="4514255" cy="20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0347" y="2627355"/>
            <a:ext cx="493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Дойти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 результата!!!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Картинки по запросу &quot;стрелка png бирюзов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6806" y="3794333"/>
            <a:ext cx="512718" cy="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стрелка png бирюзов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4072" y="3901665"/>
            <a:ext cx="512718" cy="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&quot;стрелка png бирюзов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6505" y="3817780"/>
            <a:ext cx="512718" cy="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9636" y="4551186"/>
            <a:ext cx="487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ДЕТЕЙ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ОГЭ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ЕГЭ,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ВПР, 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КАЧЕСТВО ОБУЧЕНИЯ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0" name="Picture 6" descr="Картинки по запросу &quot;счастливые школьни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9" y="1673020"/>
            <a:ext cx="5007982" cy="3588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6400" y="416351"/>
            <a:ext cx="31678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2021 год</a:t>
            </a:r>
            <a:r>
              <a:rPr lang="ru-RU" sz="44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7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16261</TotalTime>
  <Words>561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Garamond</vt:lpstr>
      <vt:lpstr>Натуральные материалы</vt:lpstr>
      <vt:lpstr>Презентация PowerPoint</vt:lpstr>
      <vt:lpstr>Презентация PowerPoint</vt:lpstr>
      <vt:lpstr> Трудности,   возникающие при работе  в рамках проекта: ответы кураторов</vt:lpstr>
      <vt:lpstr> Трудности, при осуществлении работы с куратором? В чем они заключались:  ответы директоров</vt:lpstr>
      <vt:lpstr>Какие позитивные моменты от участия в проекте для себя лично и для коллектива курируемой школы вы можете отметить: ответы кураторов</vt:lpstr>
      <vt:lpstr>Какие положительные эффекты в работе Вашей школы вы видите от участия в проекте:  ответы директоров</vt:lpstr>
      <vt:lpstr>Ваши рекомендации для начала эффективной работы в проекте начинающему куратору:  ответы кураторов</vt:lpstr>
      <vt:lpstr>Что бы Вы посоветовали руководителям школ, входящим в проект 500+ в 2021 году, для начала эффективной работы в данном проекте: ответы директоров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Елена</cp:lastModifiedBy>
  <cp:revision>474</cp:revision>
  <cp:lastPrinted>2021-02-16T06:21:55Z</cp:lastPrinted>
  <dcterms:created xsi:type="dcterms:W3CDTF">2018-05-04T09:28:36Z</dcterms:created>
  <dcterms:modified xsi:type="dcterms:W3CDTF">2021-09-15T06:16:22Z</dcterms:modified>
</cp:coreProperties>
</file>